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1100" r:id="rId3"/>
    <p:sldId id="1101" r:id="rId4"/>
    <p:sldId id="1102" r:id="rId5"/>
    <p:sldId id="1107" r:id="rId6"/>
    <p:sldId id="1103" r:id="rId8"/>
    <p:sldId id="1087" r:id="rId9"/>
    <p:sldId id="1104" r:id="rId10"/>
    <p:sldId id="1089" r:id="rId11"/>
    <p:sldId id="1105" r:id="rId12"/>
    <p:sldId id="1093" r:id="rId13"/>
    <p:sldId id="1091" r:id="rId14"/>
    <p:sldId id="1092" r:id="rId15"/>
    <p:sldId id="1106" r:id="rId16"/>
    <p:sldId id="1119" r:id="rId17"/>
    <p:sldId id="1108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3FE"/>
    <a:srgbClr val="2C2C2C"/>
    <a:srgbClr val="B5B5B3"/>
    <a:srgbClr val="13CE8A"/>
    <a:srgbClr val="DADFE7"/>
    <a:srgbClr val="33B5FF"/>
    <a:srgbClr val="E3E1E2"/>
    <a:srgbClr val="2A52FF"/>
    <a:srgbClr val="E2EEF5"/>
    <a:srgbClr val="375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92144"/>
  </p:normalViewPr>
  <p:slideViewPr>
    <p:cSldViewPr snapToGrid="0" snapToObjects="1">
      <p:cViewPr varScale="1">
        <p:scale>
          <a:sx n="60" d="100"/>
          <a:sy n="60" d="100"/>
        </p:scale>
        <p:origin x="109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285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" b="12833"/>
          <a:stretch>
            <a:fillRect/>
          </a:stretch>
        </p:blipFill>
        <p:spPr>
          <a:xfrm flipH="1">
            <a:off x="-23194" y="0"/>
            <a:ext cx="24430383" cy="13716000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31210" cy="13716000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alphaModFix amt="11000"/>
            <a:lum bright="-12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t="22153" r="3398" b="7091"/>
          <a:stretch>
            <a:fillRect/>
          </a:stretch>
        </p:blipFill>
        <p:spPr>
          <a:xfrm>
            <a:off x="-106680" y="-69850"/>
            <a:ext cx="24604980" cy="13856335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2" r="1986"/>
          <a:stretch>
            <a:fillRect/>
          </a:stretch>
        </p:blipFill>
        <p:spPr>
          <a:xfrm>
            <a:off x="-69850" y="-127635"/>
            <a:ext cx="24544020" cy="13963015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8" t="22043" r="3396" b="6978"/>
          <a:stretch>
            <a:fillRect/>
          </a:stretch>
        </p:blipFill>
        <p:spPr>
          <a:xfrm>
            <a:off x="-106045" y="-91440"/>
            <a:ext cx="24604980" cy="13900150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76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39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503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66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990" y="595481"/>
            <a:ext cx="4766400" cy="7875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53105" y="6874204"/>
            <a:ext cx="1172628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9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智能客服</a:t>
            </a:r>
            <a:endParaRPr lang="en-US" altLang="zh-CN" sz="9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9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售后服务场景解决方案</a:t>
            </a:r>
            <a:endParaRPr lang="zh-CN" altLang="en-US" sz="9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53105" y="10028434"/>
            <a:ext cx="6781165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chemeClr val="bg1">
                    <a:alpha val="59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echo</a:t>
            </a:r>
            <a:r>
              <a:rPr lang="zh-CN" altLang="en-US" dirty="0">
                <a:solidFill>
                  <a:schemeClr val="bg1">
                    <a:alpha val="59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助力企业</a:t>
            </a:r>
            <a:r>
              <a:rPr lang="zh-CN" altLang="en-US" dirty="0">
                <a:solidFill>
                  <a:schemeClr val="bg1">
                    <a:alpha val="59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打造售后服务核心竞争力</a:t>
            </a:r>
            <a:endParaRPr lang="zh-CN" altLang="en-US" dirty="0">
              <a:solidFill>
                <a:schemeClr val="bg1">
                  <a:alpha val="59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0"/>
          <p:cNvSpPr txBox="1"/>
          <p:nvPr/>
        </p:nvSpPr>
        <p:spPr>
          <a:xfrm>
            <a:off x="646610" y="820650"/>
            <a:ext cx="7468235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1600" dirty="0"/>
              <a:t>©2020本文档版权归软通动力信息技术（集团）有限公司所有，并保留所有权利。</a:t>
            </a:r>
            <a:endParaRPr sz="16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987" y="0"/>
            <a:ext cx="13125945" cy="13716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726" y="701749"/>
            <a:ext cx="11424837" cy="11912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67939" y="5147825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业务嵌入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067939" y="5967624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67939" y="8468658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业务价值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67939" y="9707292"/>
            <a:ext cx="9047787" cy="279563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266700" algn="l">
              <a:defRPr sz="2400" kern="1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>
              <a:lnSpc>
                <a:spcPts val="4200"/>
              </a:lnSpc>
            </a:pPr>
            <a:r>
              <a:rPr lang="en-GB" altLang="zh-CN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echo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能客服帮助企业从购买到售后，记录消费者每一次服务的行为数据，打通从销售到服务的全流程，记录涵盖购买记录、历史售后记录、商机跟进的所有客户信息，给每一位客户行程专属的客户档案，记录客户服务数据，及时发现问题并提供优质的售后服务。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067939" y="9376907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24822" y="314474"/>
            <a:ext cx="13754735" cy="2871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0" b="1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2F7FFF">
                        <a:alpha val="58043"/>
                      </a:srgbClr>
                    </a:gs>
                    <a:gs pos="67000">
                      <a:srgbClr val="D5DEF0">
                        <a:alpha val="37426"/>
                      </a:srgbClr>
                    </a:gs>
                    <a:gs pos="33000">
                      <a:srgbClr val="317FFF">
                        <a:alpha val="38000"/>
                      </a:srgbClr>
                    </a:gs>
                  </a:gsLst>
                  <a:lin ang="0" scaled="0"/>
                </a:gra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SOLUTIONS</a:t>
            </a:r>
            <a:endParaRPr kumimoji="0" lang="en-US" altLang="zh-CN" sz="180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rgbClr val="2F7FFF">
                      <a:alpha val="58043"/>
                    </a:srgbClr>
                  </a:gs>
                  <a:gs pos="67000">
                    <a:srgbClr val="D5DEF0">
                      <a:alpha val="37426"/>
                    </a:srgbClr>
                  </a:gs>
                  <a:gs pos="33000">
                    <a:srgbClr val="317FFF">
                      <a:alpha val="38000"/>
                    </a:srgbClr>
                  </a:gs>
                </a:gsLst>
                <a:lin ang="0" scaled="0"/>
              </a:gra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1480" y="11744421"/>
            <a:ext cx="3610610" cy="1517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家电行业售后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智能报障场景</a:t>
            </a:r>
            <a:endParaRPr kumimoji="0" lang="zh-CN" altLang="en-US" sz="4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585197" y="293985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98666" y="2429944"/>
            <a:ext cx="2743200" cy="7560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提出售后需求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59523" y="4189228"/>
            <a:ext cx="3074524" cy="628358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机器人提示故障选择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373808" y="11716050"/>
            <a:ext cx="3751014" cy="7560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提交维修上门处理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730177" y="6234959"/>
            <a:ext cx="4238847" cy="22570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、机器人寒暄语  </a:t>
            </a:r>
            <a:endParaRPr lang="en-US" altLang="zh-CN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、用户提售后需求        </a:t>
            </a:r>
            <a:endParaRPr lang="en-US" altLang="zh-CN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、机器人提示故障选择    	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87237" y="6187433"/>
            <a:ext cx="4028822" cy="17184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、用户选择故障原因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、确认客户报障信息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、提交维修上门处理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519" y="0"/>
            <a:ext cx="13125945" cy="13716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841537" y="7039150"/>
            <a:ext cx="4193456" cy="1179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、机器人寒暄语             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、用户查维修进度   </a:t>
            </a:r>
            <a:endParaRPr lang="en-US" altLang="zh-CN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67939" y="9011360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业务价值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67939" y="10095523"/>
            <a:ext cx="9421981" cy="279563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266700" algn="l">
              <a:defRPr sz="2400" kern="1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>
              <a:lnSpc>
                <a:spcPts val="4200"/>
              </a:lnSpc>
            </a:pPr>
            <a:r>
              <a:rPr lang="en-GB" altLang="zh-CN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echo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智能客服能轻松快捷地部署在微信、微博、桌面网页、移动网站、</a:t>
            </a:r>
            <a:r>
              <a:rPr lang="en-GB" altLang="zh-CN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等多个入口，所有渠道用户在同一个平台进行统一的响应和管理，并且支持机器人智能查询购买历史、订单详细、售后维保等客户信息，提供自助式查询功能，企业客服效率成倍提升。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067939" y="9918974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24822" y="314474"/>
            <a:ext cx="13754735" cy="2871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0" b="1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2F7FFF">
                        <a:alpha val="58043"/>
                      </a:srgbClr>
                    </a:gs>
                    <a:gs pos="67000">
                      <a:srgbClr val="D5DEF0">
                        <a:alpha val="37426"/>
                      </a:srgbClr>
                    </a:gs>
                    <a:gs pos="33000">
                      <a:srgbClr val="317FFF">
                        <a:alpha val="38000"/>
                      </a:srgbClr>
                    </a:gs>
                  </a:gsLst>
                  <a:lin ang="0" scaled="0"/>
                </a:gra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SOLUTIONS</a:t>
            </a:r>
            <a:endParaRPr kumimoji="0" lang="en-US" altLang="zh-CN" sz="180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rgbClr val="2F7FFF">
                      <a:alpha val="58043"/>
                    </a:srgbClr>
                  </a:gs>
                  <a:gs pos="67000">
                    <a:srgbClr val="D5DEF0">
                      <a:alpha val="37426"/>
                    </a:srgbClr>
                  </a:gs>
                  <a:gs pos="33000">
                    <a:srgbClr val="317FFF">
                      <a:alpha val="38000"/>
                    </a:srgbClr>
                  </a:gs>
                </a:gsLst>
                <a:lin ang="0" scaled="0"/>
              </a:gra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85197" y="293985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64429" y="11749107"/>
            <a:ext cx="2590453" cy="151836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4S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店</a:t>
            </a:r>
            <a:r>
              <a:rPr kumimoji="0" lang="zh-CN" altLang="en-US" sz="4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维修</a:t>
            </a:r>
            <a:endParaRPr kumimoji="0" lang="en-US" altLang="zh-CN" sz="4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状态查询</a:t>
            </a:r>
            <a:endParaRPr kumimoji="0" lang="zh-CN" altLang="en-US" sz="4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067939" y="5790091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业务嵌入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067939" y="6702560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323442" y="6973907"/>
            <a:ext cx="4568558" cy="1179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、匹配客户提供的个人信息</a:t>
            </a:r>
            <a:endParaRPr lang="en-US" altLang="zh-CN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、反向检索入库的维修信息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2207" y="4463172"/>
            <a:ext cx="6740668" cy="7975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48" y="559074"/>
            <a:ext cx="6477000" cy="935990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0" y="6378417"/>
            <a:ext cx="3487479" cy="75628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用户查询维修进度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535770" y="9918974"/>
            <a:ext cx="4292165" cy="75628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匹配客户提供的个人信息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1116124" y="12321100"/>
            <a:ext cx="2146082" cy="75628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轻松查询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60325"/>
            <a:ext cx="12503150" cy="1377188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83" y="1195678"/>
            <a:ext cx="11645900" cy="11112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67939" y="6283333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业务嵌入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841537" y="7577033"/>
            <a:ext cx="7604646" cy="17184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、机器人寒暄语              </a:t>
            </a: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、投诉转工单表单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、用户发起投诉              </a:t>
            </a: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、表单录入投诉信息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、机器人敏感词识别       </a:t>
            </a: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、工单提交后台处理	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067939" y="7195802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67939" y="9604166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业务价值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67939" y="10553623"/>
            <a:ext cx="9650858" cy="22570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266700" algn="l">
              <a:defRPr sz="2400" kern="1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>
              <a:lnSpc>
                <a:spcPts val="4200"/>
              </a:lnSpc>
            </a:pPr>
            <a:r>
              <a:rPr lang="en-GB" altLang="zh-CN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echo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智能客服能支持多渠道客户服务沟通，通过在线机器人准确获取用户反馈，记录用户售后问题，将售后问题进行信息工单系统导入，灵活流转至企业工单处理人，跟进问题处理进程，保证客户问题妥善解决。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067939" y="10511780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24822" y="314474"/>
            <a:ext cx="13754735" cy="2871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0" b="1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2F7FFF">
                        <a:alpha val="58043"/>
                      </a:srgbClr>
                    </a:gs>
                    <a:gs pos="67000">
                      <a:srgbClr val="D5DEF0">
                        <a:alpha val="37426"/>
                      </a:srgbClr>
                    </a:gs>
                    <a:gs pos="33000">
                      <a:srgbClr val="317FFF">
                        <a:alpha val="38000"/>
                      </a:srgbClr>
                    </a:gs>
                  </a:gsLst>
                  <a:lin ang="0" scaled="0"/>
                </a:gra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SOLUTIONS</a:t>
            </a:r>
            <a:endParaRPr kumimoji="0" lang="en-US" altLang="zh-CN" sz="180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rgbClr val="2F7FFF">
                      <a:alpha val="58043"/>
                    </a:srgbClr>
                  </a:gs>
                  <a:gs pos="67000">
                    <a:srgbClr val="D5DEF0">
                      <a:alpha val="37426"/>
                    </a:srgbClr>
                  </a:gs>
                  <a:gs pos="33000">
                    <a:srgbClr val="317FFF">
                      <a:alpha val="38000"/>
                    </a:srgbClr>
                  </a:gs>
                </a:gsLst>
                <a:lin ang="0" scaled="0"/>
              </a:gra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85197" y="293985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0613" y="11715294"/>
            <a:ext cx="3052118" cy="151836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商户服务</a:t>
            </a:r>
            <a:endParaRPr kumimoji="0" lang="en-US" altLang="zh-CN" sz="4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投诉转工单</a:t>
            </a:r>
            <a:endParaRPr kumimoji="0" lang="zh-CN" altLang="en-US" sz="4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626561" y="6113783"/>
            <a:ext cx="2743200" cy="7560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用户发起投诉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603743" y="1750209"/>
            <a:ext cx="3895567" cy="7560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投诉转工单表单填写</a:t>
            </a:r>
            <a:endParaRPr lang="zh-CN" altLang="en-US" sz="2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8054883" y="11971724"/>
            <a:ext cx="3943278" cy="7560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工单提交后台处理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931580" y="9553826"/>
            <a:ext cx="3135460" cy="7560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机器人敏感词识别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112964" y="5446848"/>
            <a:ext cx="948690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Cust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mer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Case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89614" y="727329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客户案例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02760" y="12534877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0" b="31198"/>
          <a:stretch>
            <a:fillRect/>
          </a:stretch>
        </p:blipFill>
        <p:spPr bwMode="auto">
          <a:xfrm>
            <a:off x="8713" y="22643"/>
            <a:ext cx="24384000" cy="673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/>
          <p:cNvSpPr/>
          <p:nvPr/>
        </p:nvSpPr>
        <p:spPr>
          <a:xfrm>
            <a:off x="0" y="21590"/>
            <a:ext cx="24384000" cy="4277995"/>
          </a:xfrm>
          <a:prstGeom prst="rect">
            <a:avLst/>
          </a:prstGeom>
          <a:solidFill>
            <a:schemeClr val="tx1">
              <a:alpha val="645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cxnSp>
        <p:nvCxnSpPr>
          <p:cNvPr id="8" name="直线连接符 7"/>
          <p:cNvCxnSpPr/>
          <p:nvPr/>
        </p:nvCxnSpPr>
        <p:spPr>
          <a:xfrm>
            <a:off x="3443573" y="1148128"/>
            <a:ext cx="0" cy="46201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95346" y="2048354"/>
            <a:ext cx="22593300" cy="1276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620"/>
              </a:lnSpc>
            </a:pPr>
            <a:r>
              <a:rPr lang="en-GB" altLang="zh-CN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echo</a:t>
            </a:r>
            <a:r>
              <a:rPr lang="zh-CN" altLang="en-US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智能客服的接入，为该企业在个人和小微企业的聚合支付、普惠金融、精准营销等服务进行数智化升级，打造全渠道全方位的客户服务解决方案。</a:t>
            </a:r>
            <a:endParaRPr lang="zh-CN" altLang="en-US" kern="100" dirty="0">
              <a:solidFill>
                <a:schemeClr val="bg1">
                  <a:lumMod val="8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427" y="4299656"/>
            <a:ext cx="24375286" cy="9393701"/>
          </a:xfrm>
          <a:prstGeom prst="roundRect">
            <a:avLst>
              <a:gd name="adj" fmla="val 0"/>
            </a:avLst>
          </a:prstGeom>
          <a:solidFill>
            <a:srgbClr val="27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sp>
        <p:nvSpPr>
          <p:cNvPr id="3" name="矩形 2"/>
          <p:cNvSpPr/>
          <p:nvPr/>
        </p:nvSpPr>
        <p:spPr>
          <a:xfrm>
            <a:off x="1094014" y="5838204"/>
            <a:ext cx="615886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of enterprise plan</a:t>
            </a:r>
            <a:endParaRPr lang="zh-CN" alt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134299" y="6903062"/>
            <a:ext cx="7159526" cy="5841708"/>
          </a:xfrm>
          <a:prstGeom prst="roundRect">
            <a:avLst>
              <a:gd name="adj" fmla="val 3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7" name="圆角矩形 46"/>
          <p:cNvSpPr/>
          <p:nvPr/>
        </p:nvSpPr>
        <p:spPr>
          <a:xfrm>
            <a:off x="8766810" y="5315585"/>
            <a:ext cx="7159625" cy="7429500"/>
          </a:xfrm>
          <a:prstGeom prst="roundRect">
            <a:avLst>
              <a:gd name="adj" fmla="val 3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20" name="矩形 19"/>
          <p:cNvSpPr/>
          <p:nvPr/>
        </p:nvSpPr>
        <p:spPr>
          <a:xfrm>
            <a:off x="1428604" y="8233907"/>
            <a:ext cx="6628512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）客户报障、查询订单交易等信息频繁，人工处理及时性低，易造成客户长时间排队现象；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28605" y="9517612"/>
            <a:ext cx="6604754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）客户工单登记流程繁琐且处理不及时，对应节点审批人无法得到及时的提醒；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28604" y="10878278"/>
            <a:ext cx="6403520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）客服服务质量及客户情况，无数据支持，无法对客服人员进行服务质量考核 。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98701" y="6762000"/>
            <a:ext cx="6542622" cy="197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368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echo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智能客服与金融服务业务进行深入融合，提供智能机器人对话服务：用户实时查询实时回复，效率高，且实现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小时全天候服务；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082108" y="8660765"/>
            <a:ext cx="6575808" cy="150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）智能工单系统，解决多部门工单流转问题，对应审批节点消息提醒功能，机器人识别意图并自动推送工单至客户进行自助提交；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82108" y="10131279"/>
            <a:ext cx="6575808" cy="1944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echo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提供数据分析能力，解决企业对于服务质量及系统把控问题和数据分析问题，管理人员可进行工作量分析，满意度分析，会话查看等，为系统闭环问题，提供数据支撑。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8907" y="5050610"/>
            <a:ext cx="3149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000" b="1" kern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企业方案介绍</a:t>
            </a:r>
            <a:endParaRPr lang="zh-CN" altLang="en-US" sz="4000" b="1" kern="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8604" y="7365076"/>
            <a:ext cx="2094230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客户问题</a:t>
            </a:r>
            <a:endParaRPr lang="zh-CN" altLang="en-US" sz="32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098887" y="5838386"/>
            <a:ext cx="2215515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解决方案</a:t>
            </a:r>
            <a:endParaRPr lang="zh-CN" altLang="en-US" sz="32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464643" y="5633612"/>
            <a:ext cx="7159625" cy="7075170"/>
            <a:chOff x="16452059" y="5551056"/>
            <a:chExt cx="7159625" cy="7075170"/>
          </a:xfrm>
        </p:grpSpPr>
        <p:sp>
          <p:nvSpPr>
            <p:cNvPr id="48" name="圆角矩形 47"/>
            <p:cNvSpPr/>
            <p:nvPr/>
          </p:nvSpPr>
          <p:spPr>
            <a:xfrm>
              <a:off x="16452059" y="6911861"/>
              <a:ext cx="7159625" cy="5714365"/>
            </a:xfrm>
            <a:prstGeom prst="roundRect">
              <a:avLst>
                <a:gd name="adj" fmla="val 34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0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6762375" y="8151193"/>
              <a:ext cx="6539044" cy="4338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ts val="3680"/>
                </a:lnSpc>
              </a:pPr>
              <a:r>
                <a:rPr lang="en-GB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echo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智能机器人已快速接入该企业微信公众号</a:t>
              </a:r>
              <a:r>
                <a:rPr lang="en-GB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H5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及官网</a:t>
              </a:r>
              <a:r>
                <a:rPr lang="zh-CN" alt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可代替传统人工客服坐席，将客户的业务咨询、报障处理及工单问题，实现多入口一后台的智能化、自助化、高效化处理，并提供 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</a:t>
              </a:r>
              <a:r>
                <a:rPr lang="en-GB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x24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小时咨询服务，实现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86%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以上的常规性业务问题由机器人处理，使得单个客服人员可以同时满足多位客户的咨询要求，极大地提升了服务效率。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l">
                <a:lnSpc>
                  <a:spcPts val="368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518360">
              <a:off x="21667124" y="5551056"/>
              <a:ext cx="1579360" cy="1579360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6762004" y="7282963"/>
              <a:ext cx="223619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altLang="zh-CN" sz="3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3.</a:t>
              </a:r>
              <a:r>
                <a:rPr lang="zh-CN" altLang="en-US" sz="3200" b="1" kern="1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客户收益</a:t>
              </a:r>
              <a:endParaRPr lang="zh-CN" altLang="en-US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35420" y="1016615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000" b="1" kern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客户案例</a:t>
            </a:r>
            <a:endParaRPr lang="zh-CN" altLang="en-US" sz="4000" b="1" kern="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17810" y="1006702"/>
            <a:ext cx="8229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kern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案例：某金融服务企业客户服务助手</a:t>
            </a:r>
            <a:endParaRPr lang="zh-CN" altLang="en-US" sz="4000" kern="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37133" y="5407307"/>
            <a:ext cx="1363853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Thanks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F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r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Watching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27595" y="7253413"/>
            <a:ext cx="3657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以上，感谢观看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1739" y="10505711"/>
            <a:ext cx="2108401" cy="21084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714484" y="12737589"/>
            <a:ext cx="4500245" cy="501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关注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echo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智能，了解更多资讯</a:t>
            </a:r>
            <a:endParaRPr kumimoji="0" lang="zh-CN" altLang="en-US" sz="26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990" y="515968"/>
            <a:ext cx="4766723" cy="7875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91" y="3916018"/>
            <a:ext cx="1157410" cy="202546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990" y="6227409"/>
            <a:ext cx="881417" cy="24747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目录"/>
          <p:cNvSpPr txBox="1"/>
          <p:nvPr/>
        </p:nvSpPr>
        <p:spPr>
          <a:xfrm>
            <a:off x="1372494" y="1788240"/>
            <a:ext cx="2133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sz="8000" dirty="0" err="1"/>
              <a:t>目录</a:t>
            </a:r>
            <a:endParaRPr sz="8000" dirty="0"/>
          </a:p>
        </p:txBody>
      </p:sp>
      <p:sp>
        <p:nvSpPr>
          <p:cNvPr id="4" name="CONTENT"/>
          <p:cNvSpPr txBox="1"/>
          <p:nvPr/>
        </p:nvSpPr>
        <p:spPr>
          <a:xfrm>
            <a:off x="1388686" y="3110627"/>
            <a:ext cx="6001385" cy="78930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>
            <a:spAutoFit/>
          </a:bodyPr>
          <a:lstStyle>
            <a:lvl1pPr algn="l">
              <a:defRPr sz="8000">
                <a:solidFill>
                  <a:srgbClr val="4D62BE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PingFang SC Semibold" panose="020B0400000000000000" charset="-122"/>
              </a:defRPr>
            </a:lvl1pPr>
          </a:lstStyle>
          <a:p>
            <a:r>
              <a:rPr sz="4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r>
              <a:rPr lang="en-US" sz="4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363980" y="5332095"/>
            <a:ext cx="2832735" cy="2832735"/>
          </a:xfrm>
          <a:prstGeom prst="roundRect">
            <a:avLst>
              <a:gd name="adj" fmla="val 50000"/>
            </a:avLst>
          </a:prstGeom>
          <a:solidFill>
            <a:srgbClr val="255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175" y="6082030"/>
            <a:ext cx="1998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目录"/>
          <p:cNvSpPr txBox="1"/>
          <p:nvPr/>
        </p:nvSpPr>
        <p:spPr>
          <a:xfrm>
            <a:off x="1362075" y="8682355"/>
            <a:ext cx="2836545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/>
            <a:r>
              <a:rPr 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方案介绍</a:t>
            </a:r>
            <a:endParaRPr 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目录"/>
          <p:cNvSpPr txBox="1"/>
          <p:nvPr/>
        </p:nvSpPr>
        <p:spPr>
          <a:xfrm>
            <a:off x="1363345" y="9525000"/>
            <a:ext cx="2835275" cy="92773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t" anchorCtr="0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 eaLnBrk="1">
              <a:lnSpc>
                <a:spcPts val="3420"/>
              </a:lnSpc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PROJECT 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>
              <a:lnSpc>
                <a:spcPts val="3420"/>
              </a:lnSpc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INTRODUCTION 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46750" y="5332095"/>
            <a:ext cx="2837180" cy="5084008"/>
            <a:chOff x="5746750" y="5332095"/>
            <a:chExt cx="2837180" cy="5084008"/>
          </a:xfrm>
        </p:grpSpPr>
        <p:sp>
          <p:nvSpPr>
            <p:cNvPr id="9" name="圆角矩形 8"/>
            <p:cNvSpPr/>
            <p:nvPr/>
          </p:nvSpPr>
          <p:spPr>
            <a:xfrm>
              <a:off x="5748655" y="5332095"/>
              <a:ext cx="2833370" cy="2832735"/>
            </a:xfrm>
            <a:prstGeom prst="roundRect">
              <a:avLst>
                <a:gd name="adj" fmla="val 50000"/>
              </a:avLst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32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65850" y="6082030"/>
              <a:ext cx="199898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目录"/>
            <p:cNvSpPr txBox="1"/>
            <p:nvPr/>
          </p:nvSpPr>
          <p:spPr>
            <a:xfrm>
              <a:off x="5746750" y="8730883"/>
              <a:ext cx="2837180" cy="666849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 anchor="ctr">
              <a:spAutoFit/>
            </a:bodyPr>
            <a:lstStyle>
              <a:lvl1pPr>
                <a:defRPr sz="8000">
                  <a:solidFill>
                    <a:srgbClr val="666666"/>
                  </a:solidFill>
                  <a:latin typeface="PingFang-SC-Medium" panose="020B0400000000000000" charset="-122"/>
                  <a:ea typeface="PingFang-SC-Medium" panose="020B0400000000000000" charset="-122"/>
                  <a:cs typeface="PingFang-SC-Medium" panose="020B0400000000000000" charset="-122"/>
                  <a:sym typeface="PingFang-SC-Medium" panose="020B0400000000000000" charset="-122"/>
                </a:defRPr>
              </a:lvl1pPr>
            </a:lstStyle>
            <a:p>
              <a:pPr algn="ctr"/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行业应用</a:t>
              </a:r>
              <a:endParaRPr 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目录"/>
            <p:cNvSpPr txBox="1"/>
            <p:nvPr/>
          </p:nvSpPr>
          <p:spPr>
            <a:xfrm>
              <a:off x="5890895" y="9522460"/>
              <a:ext cx="2548255" cy="89364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5400" tIns="25400" rIns="25400" bIns="25400" anchor="t" anchorCtr="0">
              <a:spAutoFit/>
            </a:bodyPr>
            <a:lstStyle>
              <a:lvl1pPr>
                <a:defRPr sz="8000">
                  <a:solidFill>
                    <a:srgbClr val="666666"/>
                  </a:solidFill>
                  <a:latin typeface="PingFang-SC-Medium" panose="020B0400000000000000" charset="-122"/>
                  <a:ea typeface="PingFang-SC-Medium" panose="020B0400000000000000" charset="-122"/>
                  <a:cs typeface="PingFang-SC-Medium" panose="020B0400000000000000" charset="-122"/>
                  <a:sym typeface="PingFang-SC-Medium" panose="020B0400000000000000" charset="-122"/>
                </a:defRPr>
              </a:lvl1pPr>
            </a:lstStyle>
            <a:p>
              <a:pPr algn="ctr" eaLnBrk="1">
                <a:lnSpc>
                  <a:spcPts val="3420"/>
                </a:lnSpc>
              </a:pPr>
              <a:r>
                <a:rPr lang="en-US" altLang="zh-CN" sz="2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INDUSTRY</a:t>
              </a:r>
              <a:endPara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 eaLnBrk="1">
                <a:lnSpc>
                  <a:spcPts val="3420"/>
                </a:lnSpc>
              </a:pPr>
              <a:r>
                <a:rPr lang="en-US" altLang="zh-CN" sz="26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APPLICATION</a:t>
              </a:r>
              <a:endParaRPr lang="zh-CN" altLang="en-US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10297795" y="5332095"/>
            <a:ext cx="2832735" cy="2832735"/>
          </a:xfrm>
          <a:prstGeom prst="roundRect">
            <a:avLst>
              <a:gd name="adj" fmla="val 50000"/>
            </a:avLst>
          </a:prstGeom>
          <a:solidFill>
            <a:srgbClr val="255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14990" y="6082030"/>
            <a:ext cx="1998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目录"/>
          <p:cNvSpPr txBox="1"/>
          <p:nvPr/>
        </p:nvSpPr>
        <p:spPr>
          <a:xfrm>
            <a:off x="10132060" y="8684260"/>
            <a:ext cx="3164840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业务痛点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目录"/>
          <p:cNvSpPr txBox="1"/>
          <p:nvPr/>
        </p:nvSpPr>
        <p:spPr>
          <a:xfrm>
            <a:off x="9964420" y="9527540"/>
            <a:ext cx="3500755" cy="893643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t" anchorCtr="0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 eaLnBrk="1">
              <a:lnSpc>
                <a:spcPts val="3420"/>
              </a:lnSpc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BUSINESS</a:t>
            </a:r>
            <a:endParaRPr lang="en-US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>
              <a:lnSpc>
                <a:spcPts val="3420"/>
              </a:lnSpc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PAIN POINT</a:t>
            </a:r>
            <a:endParaRPr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99665" y="5332095"/>
            <a:ext cx="2832735" cy="283273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516860" y="6082030"/>
            <a:ext cx="1998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目录"/>
          <p:cNvSpPr txBox="1"/>
          <p:nvPr/>
        </p:nvSpPr>
        <p:spPr>
          <a:xfrm>
            <a:off x="14845030" y="8731885"/>
            <a:ext cx="3341370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/>
            <a:r>
              <a:rPr lang="zh-CN" sz="4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lang="zh-CN" sz="4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目录"/>
          <p:cNvSpPr txBox="1"/>
          <p:nvPr/>
        </p:nvSpPr>
        <p:spPr>
          <a:xfrm>
            <a:off x="15410180" y="9522460"/>
            <a:ext cx="2211070" cy="48895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t" anchorCtr="0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>
              <a:lnSpc>
                <a:spcPts val="3420"/>
              </a:lnSpc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SOLUTIONS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736435" y="5332095"/>
            <a:ext cx="2833370" cy="2832735"/>
          </a:xfrm>
          <a:prstGeom prst="roundRect">
            <a:avLst>
              <a:gd name="adj" fmla="val 50000"/>
            </a:avLst>
          </a:prstGeom>
          <a:solidFill>
            <a:srgbClr val="255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153630" y="6082030"/>
            <a:ext cx="19989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目录"/>
          <p:cNvSpPr txBox="1"/>
          <p:nvPr/>
        </p:nvSpPr>
        <p:spPr>
          <a:xfrm>
            <a:off x="19734530" y="8683625"/>
            <a:ext cx="2837180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客户案例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目录"/>
          <p:cNvSpPr txBox="1"/>
          <p:nvPr/>
        </p:nvSpPr>
        <p:spPr>
          <a:xfrm>
            <a:off x="20135215" y="9527540"/>
            <a:ext cx="2035810" cy="92773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t" anchorCtr="0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 eaLnBrk="1">
              <a:lnSpc>
                <a:spcPts val="3420"/>
              </a:lnSpc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CUSTOMER CASE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5345746" y="5447063"/>
            <a:ext cx="1302131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Project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Intr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duction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89596" y="7293169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方案介绍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21453" y="12627338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三角形 22"/>
          <p:cNvSpPr/>
          <p:nvPr/>
        </p:nvSpPr>
        <p:spPr>
          <a:xfrm rot="16200000" flipH="1">
            <a:off x="14183498" y="2767874"/>
            <a:ext cx="2736883" cy="11760046"/>
          </a:xfrm>
          <a:prstGeom prst="triangle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9852"/>
                </a:schemeClr>
              </a:gs>
              <a:gs pos="100000">
                <a:schemeClr val="tx1">
                  <a:lumMod val="95000"/>
                  <a:lumOff val="5000"/>
                  <a:alpha val="8000"/>
                </a:schemeClr>
              </a:gs>
            </a:gsLst>
            <a:lin ang="5400000" scaled="0"/>
          </a:gra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15403667" y="545889"/>
            <a:ext cx="2736882" cy="11760046"/>
          </a:xfrm>
          <a:prstGeom prst="triangle">
            <a:avLst/>
          </a:prstGeom>
          <a:gradFill>
            <a:gsLst>
              <a:gs pos="0">
                <a:srgbClr val="2853FE">
                  <a:alpha val="4000"/>
                </a:srgbClr>
              </a:gs>
              <a:gs pos="100000">
                <a:srgbClr val="2F7FFF">
                  <a:alpha val="30000"/>
                </a:srgbClr>
              </a:gs>
            </a:gsLst>
            <a:lin ang="5400000" scaled="0"/>
          </a:gra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0518531" y="1406294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方案介绍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1652" y="10584258"/>
            <a:ext cx="13851867" cy="12814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ts val="4600"/>
              </a:lnSpc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GB" altLang="zh-CN" dirty="0"/>
              <a:t>echo</a:t>
            </a:r>
            <a:r>
              <a:rPr lang="zh-CN" altLang="en-US" dirty="0"/>
              <a:t>智能客服，为企业售后保驾护航，全渠道接入</a:t>
            </a:r>
            <a:r>
              <a:rPr lang="zh-CN" altLang="en-US" b="1" dirty="0">
                <a:latin typeface="Microsoft YaHei Bold" panose="020B0503020204020204" charset="-122"/>
                <a:ea typeface="Microsoft YaHei Bold" panose="020B0503020204020204" charset="-122"/>
              </a:rPr>
              <a:t>提高客服响应效率</a:t>
            </a:r>
            <a:r>
              <a:rPr lang="zh-CN" altLang="en-US" dirty="0"/>
              <a:t>、智能机器人</a:t>
            </a:r>
            <a:r>
              <a:rPr lang="zh-CN" altLang="en-US" b="1" dirty="0">
                <a:latin typeface="Microsoft YaHei Bold" panose="020B0503020204020204" charset="-122"/>
                <a:ea typeface="Microsoft YaHei Bold" panose="020B0503020204020204" charset="-122"/>
              </a:rPr>
              <a:t>优化沟通体验</a:t>
            </a:r>
            <a:r>
              <a:rPr lang="zh-CN" altLang="en-US" dirty="0"/>
              <a:t>的同时</a:t>
            </a:r>
            <a:r>
              <a:rPr lang="zh-CN" altLang="en-US" b="1" dirty="0">
                <a:latin typeface="Microsoft YaHei Bold" panose="020B0503020204020204" charset="-122"/>
                <a:ea typeface="Microsoft YaHei Bold" panose="020B0503020204020204" charset="-122"/>
              </a:rPr>
              <a:t>释放人力</a:t>
            </a:r>
            <a:r>
              <a:rPr lang="zh-CN" altLang="en-US" dirty="0"/>
              <a:t>，为企业服务带来</a:t>
            </a:r>
            <a:r>
              <a:rPr lang="zh-CN" altLang="en-US" b="1" dirty="0">
                <a:solidFill>
                  <a:srgbClr val="2853FE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降本增效新路径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104594" y="1406295"/>
            <a:ext cx="670941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PROJECT INTRODUCTION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4" name="圆角矩形 13"/>
          <p:cNvSpPr>
            <a:spLocks noChangeAspect="1"/>
          </p:cNvSpPr>
          <p:nvPr/>
        </p:nvSpPr>
        <p:spPr>
          <a:xfrm>
            <a:off x="19720123" y="7279458"/>
            <a:ext cx="2736000" cy="2736886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</a:rPr>
              <a:t>客服场景</a:t>
            </a:r>
            <a:endParaRPr lang="en-US" altLang="zh-CN" sz="2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</a:rPr>
              <a:t>日益延伸</a:t>
            </a:r>
            <a:endParaRPr lang="en-US" altLang="zh-CN" sz="2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9221235" y="12309705"/>
            <a:ext cx="13862284" cy="850265"/>
          </a:xfrm>
          <a:prstGeom prst="rightArrow">
            <a:avLst>
              <a:gd name="adj1" fmla="val 50000"/>
              <a:gd name="adj2" fmla="val 48039"/>
            </a:avLst>
          </a:prstGeom>
          <a:gradFill>
            <a:gsLst>
              <a:gs pos="0">
                <a:srgbClr val="3788FF">
                  <a:alpha val="41961"/>
                </a:srgbClr>
              </a:gs>
              <a:gs pos="100000">
                <a:srgbClr val="317FFF"/>
              </a:gs>
            </a:gsLst>
            <a:lin ang="0" scaled="0"/>
          </a:gra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71917" y="12212202"/>
            <a:ext cx="2103140" cy="7397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eaLnBrk="1">
              <a:lnSpc>
                <a:spcPts val="5840"/>
              </a:lnSpc>
              <a:defRPr sz="3400" b="1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defRPr>
            </a:lvl1pPr>
          </a:lstStyle>
          <a:p>
            <a:r>
              <a:rPr lang="zh-CN" altLang="en-US" sz="2600" dirty="0">
                <a:solidFill>
                  <a:schemeClr val="bg1"/>
                </a:solidFill>
              </a:rPr>
              <a:t>提升客服效率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243161" y="12212202"/>
            <a:ext cx="1436291" cy="73975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eaLnBrk="1">
              <a:lnSpc>
                <a:spcPts val="5840"/>
              </a:lnSpc>
              <a:defRPr sz="3400" b="1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defRPr>
            </a:lvl1pPr>
          </a:lstStyle>
          <a:p>
            <a:r>
              <a:rPr lang="zh-CN" altLang="en-US" sz="2600" dirty="0">
                <a:solidFill>
                  <a:schemeClr val="bg1"/>
                </a:solidFill>
              </a:rPr>
              <a:t>释放人力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866735" y="12212202"/>
            <a:ext cx="1422400" cy="850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eaLnBrk="1">
              <a:lnSpc>
                <a:spcPts val="5840"/>
              </a:lnSpc>
              <a:defRPr sz="3400" b="1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defRPr>
            </a:lvl1pPr>
          </a:lstStyle>
          <a:p>
            <a:r>
              <a:rPr lang="zh-CN" altLang="en-US" sz="2600" dirty="0">
                <a:solidFill>
                  <a:schemeClr val="bg1"/>
                </a:solidFill>
              </a:rPr>
              <a:t>降本增效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35310" y="2437132"/>
            <a:ext cx="13851866" cy="18163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fromWordArt="0" anchor="ctr" anchorCtr="0" forceAA="0" compatLnSpc="1">
            <a:spAutoFit/>
          </a:bodyPr>
          <a:lstStyle/>
          <a:p>
            <a:pPr algn="l">
              <a:lnSpc>
                <a:spcPts val="46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随着消费主权意识觉醒，消费者对客服的需求呈现爆发式增长，客服应用场景也日益延伸，覆盖售前、售中、售后各环节。传统人工坐席客服发展受限于人力资源带宽和服务时间，无法提供优质的客户服务。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900"/>
                    </a14:imgEffect>
                    <a14:imgEffect>
                      <a14:saturation sa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3566" y="-21590"/>
            <a:ext cx="9152692" cy="13716000"/>
          </a:xfrm>
          <a:prstGeom prst="rect">
            <a:avLst/>
          </a:prstGeom>
        </p:spPr>
      </p:pic>
      <p:sp>
        <p:nvSpPr>
          <p:cNvPr id="13" name="圆角矩形 12"/>
          <p:cNvSpPr>
            <a:spLocks noChangeAspect="1"/>
          </p:cNvSpPr>
          <p:nvPr/>
        </p:nvSpPr>
        <p:spPr>
          <a:xfrm>
            <a:off x="9221235" y="5057467"/>
            <a:ext cx="2736000" cy="2736886"/>
          </a:xfrm>
          <a:prstGeom prst="roundRect">
            <a:avLst>
              <a:gd name="adj" fmla="val 50000"/>
            </a:avLst>
          </a:prstGeom>
          <a:solidFill>
            <a:srgbClr val="25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</a:rPr>
              <a:t>消费意识</a:t>
            </a:r>
            <a:endParaRPr lang="en-US" altLang="zh-CN" sz="2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</a:rPr>
              <a:t>觉醒</a:t>
            </a:r>
            <a:endParaRPr lang="en-US" altLang="zh-CN" sz="2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929333" y="6143781"/>
            <a:ext cx="3565079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客服需求爆发式增长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2653FF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874026" y="8385429"/>
            <a:ext cx="5103961" cy="5642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覆盖售前、售中、售后各环节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5359791" y="5446428"/>
            <a:ext cx="13290497" cy="1641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Industry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A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853FE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p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plicati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n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79185" y="7292554"/>
            <a:ext cx="2154436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行业应用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21453" y="12627338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0" y="13081000"/>
            <a:ext cx="271145" cy="470535"/>
          </a:xfr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文本占位符 3"/>
          <p:cNvSpPr txBox="1">
            <a:spLocks noGrp="1"/>
          </p:cNvSpPr>
          <p:nvPr/>
        </p:nvSpPr>
        <p:spPr>
          <a:xfrm>
            <a:off x="1531619" y="3833169"/>
            <a:ext cx="21389341" cy="15989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fromWordArt="0" anchor="ctr" anchorCtr="0" forceAA="0" compatLnSpc="1">
            <a:spAutoFit/>
          </a:bodyPr>
          <a:lstStyle/>
          <a:p>
            <a:pPr algn="l">
              <a:lnSpc>
                <a:spcPts val="5840"/>
              </a:lnSpc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售后服务是客服场景中最为重要的一环，关系着企业客户的留存和产品服务的复购，</a:t>
            </a:r>
            <a:r>
              <a:rPr lang="en-GB" altLang="zh-CN" sz="3200" dirty="0">
                <a:latin typeface="微软雅黑" panose="020B0503020204020204" charset="-122"/>
                <a:ea typeface="微软雅黑" panose="020B0503020204020204" charset="-122"/>
              </a:rPr>
              <a:t>echo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智能客服为企业从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技术咨询、产品疑问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及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服务跟踪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三方面打造企业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售后服务的核心竞争力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518537" y="2321876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行业应用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60709" y="2321876"/>
            <a:ext cx="6515735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INDUSTRY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APPLICATION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552883" y="8997697"/>
            <a:ext cx="4896000" cy="3024892"/>
          </a:xfrm>
          <a:prstGeom prst="rect">
            <a:avLst/>
          </a:prstGeom>
          <a:solidFill>
            <a:srgbClr val="DADFE7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99787" y="9488028"/>
            <a:ext cx="4283422" cy="1717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瓜子、车王、易车等汽车服务类、以及优车、嘀嗒、花生等出行类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951179" y="8997697"/>
            <a:ext cx="4896000" cy="3024892"/>
          </a:xfrm>
          <a:prstGeom prst="rect">
            <a:avLst/>
          </a:prstGeom>
          <a:solidFill>
            <a:srgbClr val="DADFE7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298083" y="9488029"/>
            <a:ext cx="4283422" cy="1717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平安陆金所、中信信托等客服业务量大的大型金融机构。或者人人投等小型金融机构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2349475" y="8997697"/>
            <a:ext cx="4896000" cy="3024892"/>
          </a:xfrm>
          <a:prstGeom prst="rect">
            <a:avLst/>
          </a:prstGeom>
          <a:solidFill>
            <a:srgbClr val="DADFE7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12696379" y="9488030"/>
            <a:ext cx="4283422" cy="1717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ts val="4200"/>
              </a:lnSpc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如猿辅导、掌门等在线教育，学而思、新东方等线下教育以及培训机构等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17747772" y="8997697"/>
            <a:ext cx="4896000" cy="3024892"/>
          </a:xfrm>
          <a:prstGeom prst="rect">
            <a:avLst/>
          </a:prstGeom>
          <a:solidFill>
            <a:srgbClr val="DADFE7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8094676" y="9488031"/>
            <a:ext cx="4283422" cy="1717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lnSpc>
                <a:spcPts val="4200"/>
              </a:lnSpc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运营商客户服务；新电商平台（跨境、直播）；天天快递、德邦快递物流等业务</a:t>
            </a:r>
            <a:endParaRPr lang="zh-CN" altLang="en-US" dirty="0"/>
          </a:p>
        </p:txBody>
      </p:sp>
      <p:grpSp>
        <p:nvGrpSpPr>
          <p:cNvPr id="86" name="组合 85"/>
          <p:cNvGrpSpPr/>
          <p:nvPr/>
        </p:nvGrpSpPr>
        <p:grpSpPr>
          <a:xfrm>
            <a:off x="1552882" y="5972805"/>
            <a:ext cx="4896001" cy="3038117"/>
            <a:chOff x="1552882" y="5972805"/>
            <a:chExt cx="4896001" cy="3038117"/>
          </a:xfrm>
        </p:grpSpPr>
        <p:sp>
          <p:nvSpPr>
            <p:cNvPr id="18" name="矩形 17"/>
            <p:cNvSpPr/>
            <p:nvPr/>
          </p:nvSpPr>
          <p:spPr>
            <a:xfrm>
              <a:off x="1552883" y="5972805"/>
              <a:ext cx="4896000" cy="3024892"/>
            </a:xfrm>
            <a:prstGeom prst="rect">
              <a:avLst/>
            </a:prstGeom>
            <a:solidFill>
              <a:srgbClr val="2A52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" t="788" r="1189" b="7507"/>
            <a:stretch>
              <a:fillRect/>
            </a:stretch>
          </p:blipFill>
          <p:spPr>
            <a:xfrm>
              <a:off x="1552882" y="5986030"/>
              <a:ext cx="4896000" cy="3024892"/>
            </a:xfrm>
            <a:prstGeom prst="rect">
              <a:avLst/>
            </a:prstGeom>
          </p:spPr>
        </p:pic>
      </p:grpSp>
      <p:grpSp>
        <p:nvGrpSpPr>
          <p:cNvPr id="85" name="组合 84"/>
          <p:cNvGrpSpPr/>
          <p:nvPr/>
        </p:nvGrpSpPr>
        <p:grpSpPr>
          <a:xfrm>
            <a:off x="6951179" y="5972805"/>
            <a:ext cx="4909228" cy="3024892"/>
            <a:chOff x="6951179" y="5972805"/>
            <a:chExt cx="4909228" cy="3024892"/>
          </a:xfrm>
        </p:grpSpPr>
        <p:sp>
          <p:nvSpPr>
            <p:cNvPr id="61" name="矩形 60"/>
            <p:cNvSpPr/>
            <p:nvPr/>
          </p:nvSpPr>
          <p:spPr>
            <a:xfrm>
              <a:off x="6951179" y="5972805"/>
              <a:ext cx="4896000" cy="3024892"/>
            </a:xfrm>
            <a:prstGeom prst="rect">
              <a:avLst/>
            </a:prstGeom>
            <a:solidFill>
              <a:srgbClr val="33B5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92"/>
            <a:stretch>
              <a:fillRect/>
            </a:stretch>
          </p:blipFill>
          <p:spPr>
            <a:xfrm>
              <a:off x="6964407" y="5972805"/>
              <a:ext cx="4896000" cy="3022323"/>
            </a:xfrm>
            <a:prstGeom prst="rect">
              <a:avLst/>
            </a:prstGeom>
          </p:spPr>
        </p:pic>
      </p:grpSp>
      <p:grpSp>
        <p:nvGrpSpPr>
          <p:cNvPr id="84" name="组合 83"/>
          <p:cNvGrpSpPr/>
          <p:nvPr/>
        </p:nvGrpSpPr>
        <p:grpSpPr>
          <a:xfrm>
            <a:off x="12349475" y="5972805"/>
            <a:ext cx="4896000" cy="3024892"/>
            <a:chOff x="12349475" y="5972805"/>
            <a:chExt cx="4896000" cy="3024892"/>
          </a:xfrm>
        </p:grpSpPr>
        <p:sp>
          <p:nvSpPr>
            <p:cNvPr id="67" name="矩形 66"/>
            <p:cNvSpPr/>
            <p:nvPr/>
          </p:nvSpPr>
          <p:spPr>
            <a:xfrm>
              <a:off x="12349475" y="5972805"/>
              <a:ext cx="4896000" cy="3024892"/>
            </a:xfrm>
            <a:prstGeom prst="rect">
              <a:avLst/>
            </a:prstGeom>
            <a:solidFill>
              <a:srgbClr val="13CE8A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30"/>
            <a:stretch>
              <a:fillRect/>
            </a:stretch>
          </p:blipFill>
          <p:spPr>
            <a:xfrm>
              <a:off x="12362888" y="5972805"/>
              <a:ext cx="4881527" cy="3022323"/>
            </a:xfrm>
            <a:prstGeom prst="rect">
              <a:avLst/>
            </a:prstGeom>
          </p:spPr>
        </p:pic>
      </p:grpSp>
      <p:grpSp>
        <p:nvGrpSpPr>
          <p:cNvPr id="83" name="组合 82"/>
          <p:cNvGrpSpPr/>
          <p:nvPr/>
        </p:nvGrpSpPr>
        <p:grpSpPr>
          <a:xfrm>
            <a:off x="17734544" y="5972805"/>
            <a:ext cx="4928012" cy="3051342"/>
            <a:chOff x="17734544" y="5972805"/>
            <a:chExt cx="4928012" cy="3051342"/>
          </a:xfrm>
        </p:grpSpPr>
        <p:sp>
          <p:nvSpPr>
            <p:cNvPr id="72" name="矩形 71"/>
            <p:cNvSpPr/>
            <p:nvPr/>
          </p:nvSpPr>
          <p:spPr>
            <a:xfrm>
              <a:off x="17747772" y="5972805"/>
              <a:ext cx="4896000" cy="302489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endParaRPr lang="zh-CN" altLang="en-US" dirty="0"/>
            </a:p>
          </p:txBody>
        </p:sp>
        <p:pic>
          <p:nvPicPr>
            <p:cNvPr id="77" name="图片 76"/>
            <p:cNvPicPr>
              <a:picLocks noChangeAspect="1"/>
            </p:cNvPicPr>
            <p:nvPr/>
          </p:nvPicPr>
          <p:blipFill rotWithShape="1"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22"/>
            <a:stretch>
              <a:fillRect/>
            </a:stretch>
          </p:blipFill>
          <p:spPr>
            <a:xfrm>
              <a:off x="17734544" y="5972806"/>
              <a:ext cx="4928012" cy="3051341"/>
            </a:xfrm>
            <a:prstGeom prst="rect">
              <a:avLst/>
            </a:prstGeom>
          </p:spPr>
        </p:pic>
      </p:grpSp>
      <p:grpSp>
        <p:nvGrpSpPr>
          <p:cNvPr id="82" name="组合 81"/>
          <p:cNvGrpSpPr/>
          <p:nvPr/>
        </p:nvGrpSpPr>
        <p:grpSpPr>
          <a:xfrm>
            <a:off x="1730770" y="6639861"/>
            <a:ext cx="19131857" cy="1371073"/>
            <a:chOff x="1730770" y="818893"/>
            <a:chExt cx="19131857" cy="1371073"/>
          </a:xfrm>
        </p:grpSpPr>
        <p:grpSp>
          <p:nvGrpSpPr>
            <p:cNvPr id="78" name="组合 77"/>
            <p:cNvGrpSpPr/>
            <p:nvPr/>
          </p:nvGrpSpPr>
          <p:grpSpPr>
            <a:xfrm>
              <a:off x="1730770" y="818893"/>
              <a:ext cx="3552516" cy="1371073"/>
              <a:chOff x="1730770" y="6606127"/>
              <a:chExt cx="3552516" cy="137107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1730770" y="6606127"/>
                <a:ext cx="1117600" cy="1332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80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 Neue" panose="02000503000000020004"/>
                  </a:rPr>
                  <a:t>“</a:t>
                </a:r>
                <a:endParaRPr kumimoji="0" lang="zh-CN" altLang="en-US" sz="8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718480" y="7135944"/>
                <a:ext cx="2564806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48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 Neue" panose="02000503000000020004"/>
                  </a:rPr>
                  <a:t>出行服务</a:t>
                </a:r>
                <a:endParaRPr kumimoji="0" lang="zh-CN" altLang="en-US" sz="4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7129066" y="818893"/>
              <a:ext cx="3552519" cy="1371073"/>
              <a:chOff x="7129066" y="6606127"/>
              <a:chExt cx="3552519" cy="1371073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7129066" y="6606127"/>
                <a:ext cx="1117600" cy="1332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80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 Neue" panose="02000503000000020004"/>
                  </a:rPr>
                  <a:t>“</a:t>
                </a:r>
                <a:endParaRPr kumimoji="0" lang="zh-CN" altLang="en-US" sz="8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116780" y="7135944"/>
                <a:ext cx="2564805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48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 Neue" panose="02000503000000020004"/>
                  </a:rPr>
                  <a:t>金融保险</a:t>
                </a:r>
                <a:endParaRPr kumimoji="0" lang="zh-CN" altLang="en-US" sz="4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12527362" y="818893"/>
              <a:ext cx="3552520" cy="1371073"/>
              <a:chOff x="12527362" y="6606127"/>
              <a:chExt cx="3552520" cy="1371073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12527362" y="6606127"/>
                <a:ext cx="1117600" cy="1332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80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 Neue" panose="02000503000000020004"/>
                  </a:rPr>
                  <a:t>“</a:t>
                </a:r>
                <a:endParaRPr kumimoji="0" lang="zh-CN" altLang="en-US" sz="8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3515077" y="7135944"/>
                <a:ext cx="2564805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48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 Neue" panose="02000503000000020004"/>
                  </a:rPr>
                  <a:t>教育培训</a:t>
                </a:r>
                <a:endParaRPr kumimoji="0" lang="zh-CN" altLang="en-US" sz="4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8248714" y="818893"/>
              <a:ext cx="2613913" cy="1371073"/>
              <a:chOff x="18248714" y="6606127"/>
              <a:chExt cx="2613913" cy="1371073"/>
            </a:xfrm>
          </p:grpSpPr>
          <p:sp>
            <p:nvSpPr>
              <p:cNvPr id="73" name="文本框 72"/>
              <p:cNvSpPr txBox="1"/>
              <p:nvPr/>
            </p:nvSpPr>
            <p:spPr>
              <a:xfrm>
                <a:off x="18248714" y="6606127"/>
                <a:ext cx="1117600" cy="1332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80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 Neue" panose="02000503000000020004"/>
                  </a:rPr>
                  <a:t>“</a:t>
                </a:r>
                <a:endParaRPr kumimoji="0" lang="zh-CN" altLang="en-US" sz="80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9528929" y="7135944"/>
                <a:ext cx="1333698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48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sym typeface="Helvetica Neue" panose="02000503000000020004"/>
                  </a:rPr>
                  <a:t>更多</a:t>
                </a:r>
                <a:endParaRPr kumimoji="0" lang="zh-CN" altLang="en-US" sz="4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6782908" y="5600316"/>
            <a:ext cx="10147009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Business</a:t>
            </a: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P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2853FE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a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in</a:t>
            </a: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Point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79185" y="7292554"/>
            <a:ext cx="2154436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业务痛点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21453" y="12627338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7626" y="1950486"/>
            <a:ext cx="2154436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业务痛点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5663" y="2810792"/>
            <a:ext cx="6158258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BUSINESS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PAIN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POINT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pic>
        <p:nvPicPr>
          <p:cNvPr id="1028" name="Picture 4" descr="Pensive Face on Apple iOS 14.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68" y="6270526"/>
            <a:ext cx="930115" cy="9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2170283" y="6376511"/>
            <a:ext cx="4206280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用户服务渠道分散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05292" y="7624487"/>
            <a:ext cx="720000" cy="1080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207625" y="8138316"/>
            <a:ext cx="6026295" cy="3626583"/>
          </a:xfrm>
          <a:prstGeom prst="roundRect">
            <a:avLst>
              <a:gd name="adj" fmla="val 2741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62285" y="8557034"/>
            <a:ext cx="5001076" cy="2602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随着企业的服务业务范围的不断扩大，用户会从不同的渠道与企业进行沟通，客服的服务渠道分散会造成接待缓慢，用户等待时间长等问题。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30" name="Picture 6" descr="Weary Face on Apple iOS 14.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987" y="6270526"/>
            <a:ext cx="930115" cy="9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8973673" y="6418933"/>
            <a:ext cx="3693319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售后重复问题高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66044" y="7624487"/>
            <a:ext cx="720000" cy="1080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960987" y="8138316"/>
            <a:ext cx="6169428" cy="3626583"/>
          </a:xfrm>
          <a:prstGeom prst="roundRect">
            <a:avLst>
              <a:gd name="adj" fmla="val 1887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315646" y="8557034"/>
            <a:ext cx="4870216" cy="2602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企业用户售后问题比较集中，如获取故障报修、订单查询等重复性问题，而客服对简单重复性的解答也消耗了客服成本、降低了服务效率。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Picture 2" descr="Loudly Crying Face on Apple iOS 14.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0137" y="6271353"/>
            <a:ext cx="930115" cy="93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16040252" y="6377338"/>
            <a:ext cx="4206280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内部协同处理困难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5110137" y="7624487"/>
            <a:ext cx="720000" cy="1080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15110136" y="8138316"/>
            <a:ext cx="8066239" cy="3626583"/>
          </a:xfrm>
          <a:prstGeom prst="roundRect">
            <a:avLst>
              <a:gd name="adj" fmla="val 2314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86025" y="8557034"/>
            <a:ext cx="7312158" cy="2602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企业内部处理售后的审批环节，会设置较长的服务链，如商品部、质检部、物流部、售后部等，客服在其中需要牵引其他部门对客户售后问题进行改进，而大多企业都有内部协作不流畅的问题，造成用户问题无法第一时间解决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814126" y="5446848"/>
            <a:ext cx="608457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Soluti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ns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89613" y="727329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解决方案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02760" y="12534877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2591</Words>
  <Application>WPS 表格</Application>
  <PresentationFormat>自定义</PresentationFormat>
  <Paragraphs>260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方正书宋_GBK</vt:lpstr>
      <vt:lpstr>Wingdings</vt:lpstr>
      <vt:lpstr>Helvetica Neue</vt:lpstr>
      <vt:lpstr>Helvetica Neue Light</vt:lpstr>
      <vt:lpstr>Helvetica Neue Medium</vt:lpstr>
      <vt:lpstr>微软雅黑</vt:lpstr>
      <vt:lpstr>汉仪旗黑</vt:lpstr>
      <vt:lpstr>PingFang SC Semibold</vt:lpstr>
      <vt:lpstr>PingFang-SC-Medium</vt:lpstr>
      <vt:lpstr>Microsoft YaHei</vt:lpstr>
      <vt:lpstr>Microsoft YaHei Bold</vt:lpstr>
      <vt:lpstr>Times New Roman</vt:lpstr>
      <vt:lpstr>Microsoft YaHei Light</vt:lpstr>
      <vt:lpstr>苹方-简</vt:lpstr>
      <vt:lpstr>宋体</vt:lpstr>
      <vt:lpstr>Arial Unicode MS</vt:lpstr>
      <vt:lpstr>汉仪书宋二KW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issuser</cp:lastModifiedBy>
  <cp:revision>497</cp:revision>
  <dcterms:created xsi:type="dcterms:W3CDTF">2021-06-17T03:18:25Z</dcterms:created>
  <dcterms:modified xsi:type="dcterms:W3CDTF">2021-06-17T03:18:25Z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